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73" r:id="rId3"/>
    <p:sldId id="270" r:id="rId4"/>
    <p:sldId id="257" r:id="rId5"/>
    <p:sldId id="263" r:id="rId6"/>
    <p:sldId id="269" r:id="rId7"/>
    <p:sldId id="259" r:id="rId8"/>
    <p:sldId id="264" r:id="rId9"/>
    <p:sldId id="266" r:id="rId10"/>
    <p:sldId id="271" r:id="rId11"/>
    <p:sldId id="272" r:id="rId12"/>
    <p:sldId id="267" r:id="rId13"/>
    <p:sldId id="275" r:id="rId14"/>
    <p:sldId id="274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7D78-B14A-4A4D-9CFB-2E8DA7A16A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ED0D85-3DD6-4C24-9703-5F3D5343C1E5}" type="datetimeFigureOut">
              <a:rPr lang="hr-HR" smtClean="0"/>
              <a:pPr/>
              <a:t>25.10.2015.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E8348-0965-44D6-810A-444098FF198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013176"/>
            <a:ext cx="7848872" cy="158417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Algerian" panose="04020705040A02060702" pitchFamily="82" charset="0"/>
              </a:rPr>
              <a:t>Ugostiteljsko – turisti</a:t>
            </a:r>
            <a:r>
              <a:rPr lang="hr-HR" sz="4000" dirty="0" smtClean="0">
                <a:latin typeface="Algerian" panose="04020705040A02060702" pitchFamily="82" charset="0"/>
              </a:rPr>
              <a:t>č</a:t>
            </a:r>
            <a:r>
              <a:rPr lang="hr-HR" sz="3200" dirty="0" smtClean="0">
                <a:latin typeface="Algerian" panose="04020705040A02060702" pitchFamily="82" charset="0"/>
              </a:rPr>
              <a:t>ko u</a:t>
            </a:r>
            <a:r>
              <a:rPr lang="hr-HR" sz="4000" dirty="0" smtClean="0">
                <a:latin typeface="Algerian" panose="04020705040A02060702" pitchFamily="82" charset="0"/>
              </a:rPr>
              <a:t>č</a:t>
            </a:r>
            <a:r>
              <a:rPr lang="hr-HR" sz="3200" dirty="0" smtClean="0">
                <a:latin typeface="Algerian" panose="04020705040A02060702" pitchFamily="82" charset="0"/>
              </a:rPr>
              <a:t>ilište</a:t>
            </a:r>
          </a:p>
          <a:p>
            <a:pPr algn="ctr"/>
            <a:r>
              <a:rPr lang="hr-HR" sz="3200" dirty="0" smtClean="0">
                <a:latin typeface="Algerian" panose="04020705040A02060702" pitchFamily="82" charset="0"/>
              </a:rPr>
              <a:t>Zagreb,  Kombolova  2 a</a:t>
            </a:r>
            <a:endParaRPr lang="hr-HR" sz="3200" dirty="0"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9" b="16672"/>
          <a:stretch/>
        </p:blipFill>
        <p:spPr bwMode="auto">
          <a:xfrm>
            <a:off x="251520" y="1"/>
            <a:ext cx="374930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323528" y="3861049"/>
            <a:ext cx="3456384" cy="648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2015</a:t>
            </a:r>
            <a:endParaRPr lang="hr-HR" sz="72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79912" y="1844824"/>
          <a:ext cx="525658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1872208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r-HR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gerian" pitchFamily="82" charset="0"/>
                        </a:rPr>
                        <a:t>SREDNJA   ŠKOLA PRELOG</a:t>
                      </a:r>
                    </a:p>
                    <a:p>
                      <a:r>
                        <a:rPr lang="hr-HR" sz="4400" dirty="0" smtClean="0"/>
                        <a:t>      </a:t>
                      </a:r>
                      <a:r>
                        <a:rPr lang="hr-HR" sz="4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PRELOG</a:t>
                      </a:r>
                    </a:p>
                    <a:p>
                      <a:r>
                        <a:rPr lang="hr-HR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16. 10. 2015.</a:t>
                      </a:r>
                      <a:endParaRPr lang="hr-HR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572560" cy="6286544"/>
          </a:xfrm>
        </p:spPr>
        <p:txBody>
          <a:bodyPr/>
          <a:lstStyle/>
          <a:p>
            <a:r>
              <a:rPr lang="hr-HR" sz="4000" b="1" dirty="0" smtClean="0">
                <a:latin typeface="Algerian" pitchFamily="82" charset="0"/>
              </a:rPr>
              <a:t>R O S E</a:t>
            </a:r>
            <a:r>
              <a:rPr lang="hr-HR" sz="2800" dirty="0" smtClean="0"/>
              <a:t>  - pinot crni</a:t>
            </a:r>
          </a:p>
          <a:p>
            <a:r>
              <a:rPr lang="hr-HR" dirty="0" smtClean="0"/>
              <a:t>Puni:</a:t>
            </a:r>
            <a:r>
              <a:rPr lang="hr-HR" sz="2000" dirty="0" smtClean="0"/>
              <a:t>VINOGRADARSTVO –PODRUMARSTVO</a:t>
            </a:r>
          </a:p>
          <a:p>
            <a:pPr>
              <a:buNone/>
            </a:pPr>
            <a:r>
              <a:rPr lang="hr-HR" sz="2000" dirty="0" smtClean="0"/>
              <a:t>                            </a:t>
            </a:r>
            <a:r>
              <a:rPr lang="hr-HR" sz="2000" b="1" dirty="0" smtClean="0"/>
              <a:t>CMREČNJAK</a:t>
            </a:r>
          </a:p>
          <a:p>
            <a:pPr>
              <a:buNone/>
            </a:pPr>
            <a:r>
              <a:rPr lang="hr-HR" dirty="0" smtClean="0"/>
              <a:t>           Sv. Urban 273, Štrigova </a:t>
            </a:r>
          </a:p>
          <a:p>
            <a:pPr>
              <a:buNone/>
            </a:pPr>
            <a:r>
              <a:rPr lang="hr-HR" b="1" dirty="0" smtClean="0"/>
              <a:t>Berba 1014.</a:t>
            </a:r>
          </a:p>
          <a:p>
            <a:pPr>
              <a:buNone/>
            </a:pPr>
            <a:r>
              <a:rPr lang="hr-HR" b="1" dirty="0" smtClean="0"/>
              <a:t>Alk. 10,0 %</a:t>
            </a:r>
          </a:p>
          <a:p>
            <a:pPr>
              <a:buFontTx/>
              <a:buChar char="-"/>
            </a:pPr>
            <a:r>
              <a:rPr lang="hr-HR" dirty="0" smtClean="0"/>
              <a:t>Crveno vino kontinentalnog karaktera.</a:t>
            </a:r>
          </a:p>
          <a:p>
            <a:pPr>
              <a:buFontTx/>
              <a:buChar char="-"/>
            </a:pPr>
            <a:r>
              <a:rPr lang="hr-HR" dirty="0" smtClean="0"/>
              <a:t>U dobrim godinama solidna obojenost</a:t>
            </a:r>
          </a:p>
          <a:p>
            <a:pPr>
              <a:buNone/>
            </a:pPr>
            <a:r>
              <a:rPr lang="hr-HR" dirty="0" smtClean="0"/>
              <a:t>  sa izraženim svježim sortnim</a:t>
            </a:r>
          </a:p>
          <a:p>
            <a:pPr>
              <a:buNone/>
            </a:pPr>
            <a:r>
              <a:rPr lang="hr-HR" dirty="0" smtClean="0"/>
              <a:t>  mirisom i okusom.</a:t>
            </a:r>
          </a:p>
          <a:p>
            <a:pPr>
              <a:buFontTx/>
              <a:buChar char="-"/>
            </a:pPr>
            <a:r>
              <a:rPr lang="hr-HR" dirty="0" smtClean="0"/>
              <a:t>U slabijim godinama</a:t>
            </a:r>
          </a:p>
          <a:p>
            <a:pPr>
              <a:buNone/>
            </a:pPr>
            <a:r>
              <a:rPr lang="hr-HR" dirty="0" smtClean="0"/>
              <a:t>  proizvodi se kao rose.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E:\107_PANA\P1070053.JPG"/>
          <p:cNvPicPr>
            <a:picLocks noChangeAspect="1" noChangeArrowheads="1"/>
          </p:cNvPicPr>
          <p:nvPr/>
        </p:nvPicPr>
        <p:blipFill>
          <a:blip r:embed="rId2" cstate="print"/>
          <a:srcRect l="2817" t="18996" b="21001"/>
          <a:stretch>
            <a:fillRect/>
          </a:stretch>
        </p:blipFill>
        <p:spPr bwMode="auto">
          <a:xfrm rot="5400000">
            <a:off x="4332682" y="2453872"/>
            <a:ext cx="6479427" cy="2143140"/>
          </a:xfrm>
          <a:prstGeom prst="rect">
            <a:avLst/>
          </a:prstGeom>
          <a:noFill/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3500430" y="4929198"/>
          <a:ext cx="3000396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1643074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PREZENTACIJA MEĐIMURSKIH   VINA</a:t>
                      </a:r>
                    </a:p>
                    <a:p>
                      <a:endParaRPr lang="hr-HR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IVANA VIŠNJIĆ   - 4THK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SABINA KOLENDA- 4THK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8643998" cy="6215106"/>
          </a:xfrm>
        </p:spPr>
        <p:txBody>
          <a:bodyPr/>
          <a:lstStyle/>
          <a:p>
            <a:r>
              <a:rPr lang="hr-HR" sz="4000" dirty="0" smtClean="0">
                <a:latin typeface="Algerian" pitchFamily="82" charset="0"/>
              </a:rPr>
              <a:t> VITEŠKO CRNO</a:t>
            </a:r>
          </a:p>
          <a:p>
            <a:r>
              <a:rPr lang="hr-HR" sz="2000" u="sng" dirty="0" smtClean="0"/>
              <a:t>Puni:</a:t>
            </a:r>
            <a:r>
              <a:rPr lang="hr-HR" sz="2000" dirty="0" smtClean="0"/>
              <a:t>  Vinarstvo  </a:t>
            </a:r>
            <a:r>
              <a:rPr lang="hr-HR" sz="2000" b="1" dirty="0" err="1" smtClean="0"/>
              <a:t>Lovrec</a:t>
            </a:r>
            <a:endParaRPr lang="hr-HR" sz="2000" b="1" dirty="0" smtClean="0"/>
          </a:p>
          <a:p>
            <a:pPr>
              <a:buNone/>
            </a:pPr>
            <a:r>
              <a:rPr lang="hr-HR" sz="2000" dirty="0" smtClean="0"/>
              <a:t>             Sveti Urban 133,</a:t>
            </a:r>
          </a:p>
          <a:p>
            <a:pPr>
              <a:buNone/>
            </a:pPr>
            <a:r>
              <a:rPr lang="hr-HR" sz="2000" dirty="0" smtClean="0"/>
              <a:t>           40312 Štrigova, Croatia</a:t>
            </a:r>
          </a:p>
          <a:p>
            <a:pPr>
              <a:buNone/>
            </a:pPr>
            <a:r>
              <a:rPr lang="hr-HR" sz="2000" dirty="0" smtClean="0"/>
              <a:t>      </a:t>
            </a:r>
            <a:r>
              <a:rPr lang="hr-HR" sz="2000" b="1" dirty="0" smtClean="0"/>
              <a:t>berba 2012 </a:t>
            </a:r>
          </a:p>
          <a:p>
            <a:r>
              <a:rPr lang="hr-HR" sz="2000" b="1" dirty="0" smtClean="0"/>
              <a:t>   Alk. 13.3 % </a:t>
            </a:r>
          </a:p>
          <a:p>
            <a:pPr>
              <a:buNone/>
            </a:pPr>
            <a:endParaRPr lang="hr-HR" sz="2000" u="sng" dirty="0" smtClean="0"/>
          </a:p>
          <a:p>
            <a:r>
              <a:rPr lang="hr-HR" sz="2000" b="1" dirty="0" smtClean="0"/>
              <a:t>Crno kvalitetno vino </a:t>
            </a:r>
          </a:p>
          <a:p>
            <a:r>
              <a:rPr lang="hr-HR" sz="2400" dirty="0" smtClean="0"/>
              <a:t>Viteško crno posvećeno je svim hrvatskim </a:t>
            </a:r>
          </a:p>
          <a:p>
            <a:pPr>
              <a:buNone/>
            </a:pPr>
            <a:r>
              <a:rPr lang="hr-HR" sz="2400" dirty="0" smtClean="0"/>
              <a:t>   vitezovima stvaralačke izvrsnosti i poštenja</a:t>
            </a:r>
          </a:p>
          <a:p>
            <a:endParaRPr lang="hr-HR" sz="2000" dirty="0" smtClean="0"/>
          </a:p>
        </p:txBody>
      </p:sp>
      <p:pic>
        <p:nvPicPr>
          <p:cNvPr id="4" name="Picture 2" descr="E:\107_PANA\P1070055.JPG"/>
          <p:cNvPicPr>
            <a:picLocks noChangeAspect="1" noChangeArrowheads="1"/>
          </p:cNvPicPr>
          <p:nvPr/>
        </p:nvPicPr>
        <p:blipFill>
          <a:blip r:embed="rId2" cstate="print"/>
          <a:srcRect t="20212" b="25532"/>
          <a:stretch>
            <a:fillRect/>
          </a:stretch>
        </p:blipFill>
        <p:spPr bwMode="auto">
          <a:xfrm rot="5400000">
            <a:off x="4630832" y="2512912"/>
            <a:ext cx="6240319" cy="1928826"/>
          </a:xfrm>
          <a:prstGeom prst="rect">
            <a:avLst/>
          </a:prstGeom>
          <a:noFill/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3500430" y="4929198"/>
          <a:ext cx="3000396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1643074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PREZENTACIJA MEĐIMURSKIH   VINA</a:t>
                      </a:r>
                    </a:p>
                    <a:p>
                      <a:endParaRPr lang="hr-HR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IVANA VIŠNJIĆ   - 4THK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SABINA KOLENDA- 4THK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txBody>
          <a:bodyPr/>
          <a:lstStyle/>
          <a:p>
            <a:r>
              <a:rPr lang="hr-HR" b="1" smtClean="0">
                <a:solidFill>
                  <a:srgbClr val="009900"/>
                </a:solidFill>
                <a:latin typeface="Algerian" pitchFamily="82" charset="0"/>
              </a:rPr>
              <a:t>MEĐIMURSKA VINA</a:t>
            </a:r>
            <a:endParaRPr lang="hr-HR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715375" cy="602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sz="2000" b="1" dirty="0" smtClean="0"/>
              <a:t>  MEĐIMURJE JE ZASIGURNO REGIJA S VINIMA</a:t>
            </a:r>
          </a:p>
          <a:p>
            <a:pPr>
              <a:buFontTx/>
              <a:buNone/>
            </a:pPr>
            <a:r>
              <a:rPr lang="hr-HR" sz="2000" b="1" dirty="0" smtClean="0"/>
              <a:t>       NAJBOLJEG OMJERA CIJENE I KVALITETE U DRŽAVI </a:t>
            </a:r>
          </a:p>
          <a:p>
            <a:pPr>
              <a:buFontTx/>
              <a:buNone/>
            </a:pPr>
            <a:r>
              <a:rPr lang="hr-HR" sz="2400" b="1" dirty="0" smtClean="0"/>
              <a:t>   </a:t>
            </a:r>
            <a:r>
              <a:rPr lang="hr-HR" sz="2800" b="1" dirty="0" smtClean="0"/>
              <a:t>A ŠTO JE </a:t>
            </a:r>
            <a:r>
              <a:rPr lang="hr-HR" sz="2800" b="1" dirty="0" smtClean="0"/>
              <a:t>NAJVAŽNIJE, </a:t>
            </a:r>
            <a:r>
              <a:rPr lang="hr-HR" sz="2800" b="1" dirty="0" smtClean="0"/>
              <a:t>ČEKA VAS </a:t>
            </a:r>
          </a:p>
          <a:p>
            <a:pPr>
              <a:buFontTx/>
              <a:buNone/>
            </a:pPr>
            <a:r>
              <a:rPr lang="hr-HR" sz="2800" b="1" dirty="0" smtClean="0"/>
              <a:t>      ŠIROM OTVORENIH RUKU I PODRUMA</a:t>
            </a:r>
            <a:endParaRPr lang="hr-HR" sz="2800" dirty="0" smtClean="0"/>
          </a:p>
          <a:p>
            <a:pPr>
              <a:buFontTx/>
              <a:buNone/>
            </a:pPr>
            <a:r>
              <a:rPr lang="hr-HR" sz="2400" dirty="0" smtClean="0"/>
              <a:t>   </a:t>
            </a:r>
          </a:p>
          <a:p>
            <a:pPr>
              <a:buFontTx/>
              <a:buNone/>
            </a:pPr>
            <a:r>
              <a:rPr lang="hr-HR" sz="2400" dirty="0" smtClean="0"/>
              <a:t>                                     </a:t>
            </a:r>
            <a:r>
              <a:rPr lang="hr-HR" sz="2400" b="1" dirty="0" smtClean="0"/>
              <a:t>KAK  BI  NAŠ  MEĐIMUREC  </a:t>
            </a:r>
            <a:r>
              <a:rPr lang="hr-HR" sz="2400" b="1" dirty="0" smtClean="0"/>
              <a:t>REKEL: </a:t>
            </a:r>
            <a:endParaRPr lang="hr-HR" sz="2400" b="1" dirty="0" smtClean="0"/>
          </a:p>
          <a:p>
            <a:pPr>
              <a:buFontTx/>
              <a:buNone/>
            </a:pPr>
            <a:r>
              <a:rPr lang="hr-HR" sz="2400" dirty="0" smtClean="0"/>
              <a:t>                           </a:t>
            </a:r>
          </a:p>
          <a:p>
            <a:pPr>
              <a:buFontTx/>
              <a:buNone/>
            </a:pPr>
            <a:r>
              <a:rPr lang="hr-HR" sz="2400" dirty="0" smtClean="0"/>
              <a:t>                         </a:t>
            </a:r>
            <a:r>
              <a:rPr lang="hr-HR" dirty="0" smtClean="0">
                <a:solidFill>
                  <a:srgbClr val="009900"/>
                </a:solidFill>
                <a:latin typeface="Algerian" pitchFamily="82" charset="0"/>
              </a:rPr>
              <a:t>                    “DA JE Z ČISTOG VINA MORJE</a:t>
            </a:r>
          </a:p>
          <a:p>
            <a:pPr>
              <a:buFontTx/>
              <a:buNone/>
            </a:pPr>
            <a:r>
              <a:rPr lang="hr-HR" dirty="0" smtClean="0">
                <a:solidFill>
                  <a:srgbClr val="009900"/>
                </a:solidFill>
                <a:latin typeface="Algerian" pitchFamily="82" charset="0"/>
              </a:rPr>
              <a:t>                                                      PAk DA JE KAK MEĐIMORJE</a:t>
            </a:r>
          </a:p>
          <a:p>
            <a:pPr>
              <a:buFontTx/>
              <a:buNone/>
            </a:pPr>
            <a:r>
              <a:rPr lang="hr-HR" dirty="0" smtClean="0">
                <a:solidFill>
                  <a:srgbClr val="009900"/>
                </a:solidFill>
                <a:latin typeface="Algerian" pitchFamily="82" charset="0"/>
              </a:rPr>
              <a:t>                                                      LEHKO BI GA </a:t>
            </a:r>
            <a:r>
              <a:rPr lang="hr-HR" dirty="0" smtClean="0">
                <a:solidFill>
                  <a:srgbClr val="009900"/>
                </a:solidFill>
                <a:latin typeface="Algerian" pitchFamily="82" charset="0"/>
              </a:rPr>
              <a:t>SPIL.”</a:t>
            </a:r>
            <a:r>
              <a:rPr lang="hr-HR" dirty="0" smtClean="0">
                <a:latin typeface="Algerian" pitchFamily="82" charset="0"/>
              </a:rPr>
              <a:t>                                               </a:t>
            </a:r>
            <a:endParaRPr lang="hr-HR" dirty="0" smtClean="0">
              <a:latin typeface="Algerian" pitchFamily="82" charset="0"/>
            </a:endParaRPr>
          </a:p>
          <a:p>
            <a:pPr>
              <a:buFontTx/>
              <a:buNone/>
            </a:pPr>
            <a:r>
              <a:rPr lang="hr-HR" dirty="0" smtClean="0">
                <a:latin typeface="Algerian" pitchFamily="82" charset="0"/>
              </a:rPr>
              <a:t>                                                      </a:t>
            </a:r>
          </a:p>
          <a:p>
            <a:pPr>
              <a:buFontTx/>
              <a:buNone/>
            </a:pPr>
            <a:r>
              <a:rPr lang="hr-HR" dirty="0" smtClean="0">
                <a:latin typeface="Algerian" pitchFamily="82" charset="0"/>
              </a:rPr>
              <a:t>                                             </a:t>
            </a:r>
            <a:r>
              <a:rPr lang="hr-HR" dirty="0" smtClean="0">
                <a:latin typeface="Algerian" pitchFamily="82" charset="0"/>
              </a:rPr>
              <a:t>                      </a:t>
            </a:r>
            <a:r>
              <a:rPr lang="hr-HR" sz="2400" dirty="0" smtClean="0">
                <a:latin typeface="Algerian" pitchFamily="82" charset="0"/>
              </a:rPr>
              <a:t>HVALA  </a:t>
            </a:r>
            <a:r>
              <a:rPr lang="hr-HR" sz="2400" dirty="0" smtClean="0">
                <a:latin typeface="Algerian" pitchFamily="82" charset="0"/>
              </a:rPr>
              <a:t>VAM  NA   </a:t>
            </a:r>
            <a:r>
              <a:rPr lang="hr-HR" sz="2400" dirty="0" smtClean="0">
                <a:latin typeface="Algerian" pitchFamily="82" charset="0"/>
              </a:rPr>
              <a:t>PAŽNJI</a:t>
            </a:r>
          </a:p>
          <a:p>
            <a:pPr>
              <a:buFontTx/>
              <a:buNone/>
            </a:pPr>
            <a:r>
              <a:rPr lang="hr-HR" sz="1800" dirty="0" smtClean="0">
                <a:latin typeface="Algerian" pitchFamily="82" charset="0"/>
              </a:rPr>
              <a:t> </a:t>
            </a:r>
            <a:r>
              <a:rPr lang="hr-HR" sz="1800" dirty="0" smtClean="0">
                <a:latin typeface="Algerian" pitchFamily="82" charset="0"/>
              </a:rPr>
              <a:t>                                                                                      (</a:t>
            </a:r>
            <a:r>
              <a:rPr lang="hr-HR" sz="1800" dirty="0" err="1" smtClean="0">
                <a:latin typeface="Algerian" pitchFamily="82" charset="0"/>
              </a:rPr>
              <a:t>ppt</a:t>
            </a:r>
            <a:r>
              <a:rPr lang="hr-HR" sz="1800" dirty="0" smtClean="0">
                <a:latin typeface="Algerian" pitchFamily="82" charset="0"/>
              </a:rPr>
              <a:t> izradio josip </a:t>
            </a:r>
            <a:r>
              <a:rPr lang="hr-HR" sz="1800" dirty="0" err="1" smtClean="0">
                <a:latin typeface="Algerian" pitchFamily="82" charset="0"/>
              </a:rPr>
              <a:t>bajsić</a:t>
            </a:r>
            <a:r>
              <a:rPr lang="hr-HR" sz="1800" dirty="0" smtClean="0">
                <a:latin typeface="Algerian" pitchFamily="82" charset="0"/>
              </a:rPr>
              <a:t>)</a:t>
            </a:r>
            <a:endParaRPr lang="hr-HR" sz="1800" dirty="0" smtClean="0">
              <a:latin typeface="Algerian" pitchFamily="82" charset="0"/>
            </a:endParaRPr>
          </a:p>
          <a:p>
            <a:pPr>
              <a:buFontTx/>
              <a:buNone/>
            </a:pPr>
            <a:endParaRPr lang="hr-HR" sz="2400" dirty="0" smtClean="0">
              <a:latin typeface="Algerian" pitchFamily="82" charset="0"/>
            </a:endParaRPr>
          </a:p>
          <a:p>
            <a:pPr>
              <a:buFontTx/>
              <a:buNone/>
            </a:pPr>
            <a:endParaRPr lang="hr-HR" sz="2400" dirty="0" smtClean="0">
              <a:latin typeface="Algerian" pitchFamily="82" charset="0"/>
            </a:endParaRPr>
          </a:p>
          <a:p>
            <a:endParaRPr lang="hr-HR" dirty="0" smtClean="0"/>
          </a:p>
        </p:txBody>
      </p:sp>
      <p:pic>
        <p:nvPicPr>
          <p:cNvPr id="44036" name="Picture 5" descr="C:\Documents and Settings\Bajsic\My Documents\mob ana\My Pictures\grožđe-izb\grožđe-izb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319912" cy="3384376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04856" cy="792088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SREDNJA ŠKOLA PRELOG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 descr="E:\107_PANA\P107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408" y="-3929114"/>
            <a:ext cx="3174880" cy="2381160"/>
          </a:xfrm>
          <a:prstGeom prst="rect">
            <a:avLst/>
          </a:prstGeom>
          <a:noFill/>
        </p:spPr>
      </p:pic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500034" y="1428736"/>
          <a:ext cx="8286808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478634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UČENICI :</a:t>
                      </a:r>
                    </a:p>
                    <a:p>
                      <a:endParaRPr lang="hr-H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hr-H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SABINA KOLENDA    -   - 4 THK</a:t>
                      </a:r>
                    </a:p>
                    <a:p>
                      <a:r>
                        <a:rPr lang="hr-H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IVANA VIŠNJIĆ      -    - </a:t>
                      </a:r>
                      <a:r>
                        <a:rPr lang="hr-H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4 THK</a:t>
                      </a:r>
                    </a:p>
                    <a:p>
                      <a:r>
                        <a:rPr lang="hr-H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MAJA MARTINČEVIĆ   –   3 THK</a:t>
                      </a:r>
                    </a:p>
                    <a:p>
                      <a:r>
                        <a:rPr lang="hr-HR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BARBARA OREHOVEC   - 2 SK</a:t>
                      </a:r>
                      <a:endParaRPr lang="hr-H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hr-HR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hr-HR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hr-HR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MENTORI:</a:t>
                      </a:r>
                    </a:p>
                    <a:p>
                      <a:endParaRPr lang="hr-HR" sz="24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hr-HR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ANICA  NARANĐA  </a:t>
                      </a:r>
                    </a:p>
                    <a:p>
                      <a:r>
                        <a:rPr lang="hr-HR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VLADO  TUREK</a:t>
                      </a:r>
                    </a:p>
                    <a:p>
                      <a:r>
                        <a:rPr lang="hr-HR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JOSIP  BAJSIĆ</a:t>
                      </a:r>
                    </a:p>
                    <a:p>
                      <a:endParaRPr lang="hr-H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ssprelog545\Desktop\ZG-Aronija\PA160029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3115" r="13115"/>
          <a:stretch>
            <a:fillRect/>
          </a:stretch>
        </p:blipFill>
        <p:spPr bwMode="auto">
          <a:xfrm>
            <a:off x="1071537" y="3286124"/>
            <a:ext cx="2810675" cy="285752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ZG-Aronija\P1010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786772" cy="3071834"/>
          </a:xfrm>
          <a:prstGeom prst="rect">
            <a:avLst/>
          </a:prstGeom>
          <a:noFill/>
        </p:spPr>
      </p:pic>
      <p:pic>
        <p:nvPicPr>
          <p:cNvPr id="2050" name="Picture 2" descr="E:\ZG-Aronija\P10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2982535" cy="3976713"/>
          </a:xfrm>
          <a:prstGeom prst="rect">
            <a:avLst/>
          </a:prstGeom>
          <a:noFill/>
        </p:spPr>
      </p:pic>
      <p:pic>
        <p:nvPicPr>
          <p:cNvPr id="2051" name="Picture 3" descr="E:\ZG-Aronija\PA160005.JPG"/>
          <p:cNvPicPr>
            <a:picLocks noChangeAspect="1" noChangeArrowheads="1"/>
          </p:cNvPicPr>
          <p:nvPr/>
        </p:nvPicPr>
        <p:blipFill>
          <a:blip r:embed="rId4" cstate="print"/>
          <a:srcRect l="29814" t="9938" r="21739"/>
          <a:stretch>
            <a:fillRect/>
          </a:stretch>
        </p:blipFill>
        <p:spPr bwMode="auto">
          <a:xfrm>
            <a:off x="3357553" y="142852"/>
            <a:ext cx="2356961" cy="3286148"/>
          </a:xfrm>
          <a:prstGeom prst="rect">
            <a:avLst/>
          </a:prstGeom>
          <a:noFill/>
        </p:spPr>
      </p:pic>
      <p:pic>
        <p:nvPicPr>
          <p:cNvPr id="6" name="Picture 4" descr="C:\Users\ssprelog545\Desktop\ZG-Aronija\PA16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42"/>
            <a:ext cx="2428892" cy="2214554"/>
          </a:xfrm>
          <a:prstGeom prst="ellipse">
            <a:avLst/>
          </a:prstGeom>
          <a:noFill/>
        </p:spPr>
      </p:pic>
      <p:pic>
        <p:nvPicPr>
          <p:cNvPr id="8" name="Picture 3" descr="E:\ZG-Aronija\PA160011.JPG"/>
          <p:cNvPicPr>
            <a:picLocks noChangeAspect="1" noChangeArrowheads="1"/>
          </p:cNvPicPr>
          <p:nvPr/>
        </p:nvPicPr>
        <p:blipFill>
          <a:blip r:embed="rId6" cstate="print"/>
          <a:srcRect l="6404" t="45541" r="46631" b="8918"/>
          <a:stretch>
            <a:fillRect/>
          </a:stretch>
        </p:blipFill>
        <p:spPr bwMode="auto">
          <a:xfrm>
            <a:off x="5357817" y="4357694"/>
            <a:ext cx="225922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4810" y="428604"/>
            <a:ext cx="4000528" cy="307183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 descr="E:\ZG-Aronija\PA1600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3536951" cy="2652714"/>
          </a:xfrm>
          <a:prstGeom prst="rect">
            <a:avLst/>
          </a:prstGeom>
          <a:noFill/>
        </p:spPr>
      </p:pic>
      <p:pic>
        <p:nvPicPr>
          <p:cNvPr id="1027" name="Picture 3" descr="E:\ZG-Aronija\PA1600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286124"/>
            <a:ext cx="4000527" cy="3286148"/>
          </a:xfrm>
          <a:prstGeom prst="rect">
            <a:avLst/>
          </a:prstGeom>
          <a:noFill/>
        </p:spPr>
      </p:pic>
      <p:pic>
        <p:nvPicPr>
          <p:cNvPr id="1028" name="Picture 4" descr="E:\ZG-Aronija\PA16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66"/>
            <a:ext cx="4190997" cy="3143248"/>
          </a:xfrm>
          <a:prstGeom prst="rect">
            <a:avLst/>
          </a:prstGeom>
          <a:noFill/>
        </p:spPr>
      </p:pic>
      <p:pic>
        <p:nvPicPr>
          <p:cNvPr id="8194" name="Picture 2" descr="C:\Users\ssprelog545\Desktop\ZG-Aronija\PA16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3571876"/>
            <a:ext cx="3643338" cy="307183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Picture 2" descr="E:\ZG-Aronija\P1010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42222" t="5926" r="22222" b="49630"/>
          <a:stretch>
            <a:fillRect/>
          </a:stretch>
        </p:blipFill>
        <p:spPr bwMode="auto">
          <a:xfrm>
            <a:off x="285720" y="285728"/>
            <a:ext cx="3275283" cy="3071834"/>
          </a:xfrm>
          <a:prstGeom prst="ellipse">
            <a:avLst/>
          </a:prstGeom>
          <a:noFill/>
        </p:spPr>
      </p:pic>
      <p:pic>
        <p:nvPicPr>
          <p:cNvPr id="2050" name="Picture 2" descr="C:\Users\ssprelog545\Desktop\ZG-Aronija\PA1600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65"/>
            <a:ext cx="4857785" cy="3643339"/>
          </a:xfrm>
          <a:prstGeom prst="rect">
            <a:avLst/>
          </a:prstGeom>
          <a:noFill/>
        </p:spPr>
      </p:pic>
      <p:pic>
        <p:nvPicPr>
          <p:cNvPr id="2051" name="Picture 3" descr="C:\Users\ssprelog545\Desktop\ZG-Aronija\PA16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3714776" cy="3000396"/>
          </a:xfrm>
          <a:prstGeom prst="rect">
            <a:avLst/>
          </a:prstGeom>
          <a:noFill/>
        </p:spPr>
      </p:pic>
      <p:pic>
        <p:nvPicPr>
          <p:cNvPr id="2052" name="Picture 4" descr="C:\Users\ssprelog545\Desktop\ZG-Aronija\PA16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786578" y="4580934"/>
            <a:ext cx="2357422" cy="1768067"/>
          </a:xfrm>
          <a:prstGeom prst="roundRect">
            <a:avLst/>
          </a:prstGeom>
          <a:noFill/>
        </p:spPr>
      </p:pic>
      <p:pic>
        <p:nvPicPr>
          <p:cNvPr id="2053" name="Picture 5" descr="C:\Users\ssprelog545\Desktop\ZG-Aronija\PA160020.JPG"/>
          <p:cNvPicPr>
            <a:picLocks noChangeAspect="1" noChangeArrowheads="1"/>
          </p:cNvPicPr>
          <p:nvPr/>
        </p:nvPicPr>
        <p:blipFill>
          <a:blip r:embed="rId6"/>
          <a:srcRect l="33594" t="40625" r="45312" b="38542"/>
          <a:stretch>
            <a:fillRect/>
          </a:stretch>
        </p:blipFill>
        <p:spPr bwMode="auto">
          <a:xfrm>
            <a:off x="4214809" y="4286256"/>
            <a:ext cx="2411033" cy="214314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3857628"/>
            <a:ext cx="8358245" cy="2643206"/>
          </a:xfrm>
        </p:spPr>
        <p:txBody>
          <a:bodyPr/>
          <a:lstStyle/>
          <a:p>
            <a:r>
              <a:rPr lang="hr-HR" dirty="0" smtClean="0"/>
              <a:t>m</a:t>
            </a:r>
            <a:endParaRPr lang="hr-HR" dirty="0"/>
          </a:p>
        </p:txBody>
      </p:sp>
      <p:pic>
        <p:nvPicPr>
          <p:cNvPr id="3074" name="Picture 2" descr="C:\Users\ssprelog545\Desktop\ZG-Aronija\PA1600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73" y="357166"/>
            <a:ext cx="4489477" cy="3367109"/>
          </a:xfrm>
          <a:prstGeom prst="rect">
            <a:avLst/>
          </a:prstGeom>
          <a:noFill/>
        </p:spPr>
      </p:pic>
      <p:pic>
        <p:nvPicPr>
          <p:cNvPr id="3075" name="Picture 3" descr="C:\Users\ssprelog545\Desktop\ZG-Aronija\PA16004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3467119" cy="3224233"/>
          </a:xfrm>
          <a:prstGeom prst="rect">
            <a:avLst/>
          </a:prstGeom>
          <a:noFill/>
        </p:spPr>
      </p:pic>
      <p:pic>
        <p:nvPicPr>
          <p:cNvPr id="7" name="Picture 3" descr="E:\ZG-Aronija\PA1600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 l="51233" t="48071"/>
          <a:stretch>
            <a:fillRect/>
          </a:stretch>
        </p:blipFill>
        <p:spPr bwMode="auto">
          <a:xfrm>
            <a:off x="3428992" y="4000504"/>
            <a:ext cx="2347553" cy="2357454"/>
          </a:xfrm>
          <a:prstGeom prst="ellipse">
            <a:avLst/>
          </a:prstGeom>
          <a:noFill/>
        </p:spPr>
      </p:pic>
      <p:pic>
        <p:nvPicPr>
          <p:cNvPr id="3076" name="Picture 4" descr="C:\Users\ssprelog545\Desktop\ZG-Aronija\PA160013.JPG"/>
          <p:cNvPicPr>
            <a:picLocks noChangeAspect="1" noChangeArrowheads="1"/>
          </p:cNvPicPr>
          <p:nvPr/>
        </p:nvPicPr>
        <p:blipFill>
          <a:blip r:embed="rId5" cstate="print"/>
          <a:srcRect l="4167" t="22222" r="54166" b="40740"/>
          <a:stretch>
            <a:fillRect/>
          </a:stretch>
        </p:blipFill>
        <p:spPr bwMode="auto">
          <a:xfrm>
            <a:off x="285720" y="4000504"/>
            <a:ext cx="3000396" cy="2643206"/>
          </a:xfrm>
          <a:prstGeom prst="rect">
            <a:avLst/>
          </a:prstGeom>
          <a:noFill/>
        </p:spPr>
      </p:pic>
      <p:pic>
        <p:nvPicPr>
          <p:cNvPr id="3077" name="Picture 5" descr="C:\Users\ssprelog545\Desktop\ZG-Aronija\PA160013.JPG"/>
          <p:cNvPicPr>
            <a:picLocks noChangeAspect="1" noChangeArrowheads="1"/>
          </p:cNvPicPr>
          <p:nvPr/>
        </p:nvPicPr>
        <p:blipFill>
          <a:blip r:embed="rId6" cstate="print"/>
          <a:srcRect l="43903" t="29269" r="9755" b="23576"/>
          <a:stretch>
            <a:fillRect/>
          </a:stretch>
        </p:blipFill>
        <p:spPr bwMode="auto">
          <a:xfrm>
            <a:off x="5857884" y="3786190"/>
            <a:ext cx="29473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428752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ZA </a:t>
            </a:r>
            <a:r>
              <a:rPr lang="hr-HR" sz="3200" dirty="0" smtClean="0"/>
              <a:t>KRAJ, </a:t>
            </a:r>
            <a:r>
              <a:rPr lang="hr-HR" sz="3200" dirty="0" smtClean="0"/>
              <a:t>UZ BOGAT GASTRONOMSKI PROGRAM ,</a:t>
            </a:r>
            <a:br>
              <a:rPr lang="hr-HR" sz="3200" dirty="0" smtClean="0"/>
            </a:br>
            <a:r>
              <a:rPr lang="hr-HR" sz="3200" dirty="0" smtClean="0"/>
              <a:t>ISPRATILI SU NAS “ULIČNI </a:t>
            </a:r>
            <a:r>
              <a:rPr lang="hr-HR" sz="3200" dirty="0" smtClean="0"/>
              <a:t>SVIRAČI</a:t>
            </a:r>
            <a:r>
              <a:rPr lang="hr-HR" sz="3200" dirty="0" smtClean="0"/>
              <a:t>”</a:t>
            </a:r>
            <a:endParaRPr lang="hr-HR" sz="3200" dirty="0"/>
          </a:p>
        </p:txBody>
      </p:sp>
      <p:pic>
        <p:nvPicPr>
          <p:cNvPr id="1026" name="Picture 2" descr="C:\Users\ssprelog545\Desktop\ZG-Aronija\PA1600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071679"/>
            <a:ext cx="3929062" cy="3639552"/>
          </a:xfrm>
          <a:prstGeom prst="ellipse">
            <a:avLst/>
          </a:prstGeom>
          <a:noFill/>
        </p:spPr>
      </p:pic>
      <p:pic>
        <p:nvPicPr>
          <p:cNvPr id="1027" name="Picture 3" descr="C:\Users\ssprelog545\Desktop\ZG-Aronija\PA1600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5" y="2285992"/>
            <a:ext cx="4976309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285720" y="357166"/>
          <a:ext cx="8643998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6215106">
                <a:tc>
                  <a:txBody>
                    <a:bodyPr/>
                    <a:lstStyle/>
                    <a:p>
                      <a:pPr algn="ctr"/>
                      <a:r>
                        <a:rPr lang="hr-HR" sz="6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lgerian" pitchFamily="82" charset="0"/>
                          <a:cs typeface="MV Boli" pitchFamily="2" charset="0"/>
                        </a:rPr>
                        <a:t>3.</a:t>
                      </a:r>
                      <a:r>
                        <a:rPr lang="hr-HR" sz="6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lgerian" pitchFamily="82" charset="0"/>
                          <a:cs typeface="MV Boli" pitchFamily="2" charset="0"/>
                        </a:rPr>
                        <a:t> ARONIA CUP</a:t>
                      </a:r>
                    </a:p>
                    <a:p>
                      <a:pPr algn="ctr"/>
                      <a:endParaRPr lang="hr-HR" sz="54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hr-HR" sz="3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SUDJELOVANJE  NA SMOTRI UČENIKA SREDNJIH UGOSTITELJSKIH I TURISTIČKIH ŠKOLA               REPUBLIKE HRVATSKE </a:t>
                      </a:r>
                      <a:r>
                        <a:rPr lang="hr-HR" sz="3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U                       </a:t>
                      </a:r>
                      <a:r>
                        <a:rPr lang="hr-HR" sz="3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PRIPREMI FUNKCIONALNE HRANE I PIĆA POD NAZIVOM  </a:t>
                      </a:r>
                      <a:r>
                        <a:rPr lang="hr-HR" sz="36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STREET   FOOD  – 2015</a:t>
                      </a:r>
                      <a:endParaRPr lang="hr-HR" sz="3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43800" cy="928694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latin typeface="Algerian" pitchFamily="82" charset="0"/>
              </a:rPr>
              <a:t>MEĐIMURSKA KOŠARICA</a:t>
            </a:r>
            <a:endParaRPr lang="hr-HR" dirty="0">
              <a:latin typeface="Algerian" pitchFamily="82" charset="0"/>
            </a:endParaRPr>
          </a:p>
        </p:txBody>
      </p:sp>
      <p:pic>
        <p:nvPicPr>
          <p:cNvPr id="3075" name="Picture 3" descr="C:\Users\ssprelog545\Desktop\09_30_Jela_tiblica\DSC_9416.JPG"/>
          <p:cNvPicPr>
            <a:picLocks noChangeAspect="1" noChangeArrowheads="1"/>
          </p:cNvPicPr>
          <p:nvPr/>
        </p:nvPicPr>
        <p:blipFill>
          <a:blip r:embed="rId2" cstate="print"/>
          <a:srcRect l="20312" t="10007" r="7812" b="5302"/>
          <a:stretch>
            <a:fillRect/>
          </a:stretch>
        </p:blipFill>
        <p:spPr bwMode="auto">
          <a:xfrm>
            <a:off x="1428728" y="1142984"/>
            <a:ext cx="6286544" cy="5398228"/>
          </a:xfrm>
          <a:prstGeom prst="rect">
            <a:avLst/>
          </a:prstGeom>
          <a:noFill/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6572264" y="5643578"/>
          <a:ext cx="235745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531802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THK</a:t>
                      </a:r>
                    </a:p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Maja  Martinčević</a:t>
                      </a:r>
                      <a:endParaRPr lang="hr-HR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571900" cy="171451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Međimurska košarica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16016" y="188640"/>
            <a:ext cx="4213702" cy="6480720"/>
          </a:xfrm>
        </p:spPr>
        <p:txBody>
          <a:bodyPr/>
          <a:lstStyle/>
          <a:p>
            <a:pPr>
              <a:buNone/>
            </a:pPr>
            <a:r>
              <a:rPr lang="hr-HR" sz="2400" b="1" dirty="0" smtClean="0"/>
              <a:t>Sastojci:</a:t>
            </a:r>
          </a:p>
          <a:p>
            <a:pPr>
              <a:buNone/>
            </a:pPr>
            <a:r>
              <a:rPr lang="hr-HR" dirty="0" smtClean="0"/>
              <a:t>Meso z </a:t>
            </a:r>
            <a:r>
              <a:rPr lang="hr-HR" dirty="0" err="1" smtClean="0"/>
              <a:t>tiblice</a:t>
            </a:r>
            <a:r>
              <a:rPr lang="hr-HR" dirty="0" smtClean="0"/>
              <a:t>  -  -  - 50 g</a:t>
            </a:r>
          </a:p>
          <a:p>
            <a:pPr>
              <a:buNone/>
            </a:pPr>
            <a:r>
              <a:rPr lang="hr-HR" dirty="0" smtClean="0"/>
              <a:t>Suhi jezici   -    -   -  30 g</a:t>
            </a:r>
          </a:p>
          <a:p>
            <a:pPr>
              <a:buNone/>
            </a:pPr>
            <a:r>
              <a:rPr lang="hr-HR" dirty="0" smtClean="0"/>
              <a:t>Kobasice   -     -    -   20 g</a:t>
            </a:r>
          </a:p>
          <a:p>
            <a:pPr>
              <a:buNone/>
            </a:pPr>
            <a:r>
              <a:rPr lang="hr-HR" dirty="0" smtClean="0"/>
              <a:t>Kosana mast   -    -    10 g</a:t>
            </a:r>
          </a:p>
          <a:p>
            <a:pPr>
              <a:buNone/>
            </a:pPr>
            <a:r>
              <a:rPr lang="hr-HR" dirty="0" err="1" smtClean="0"/>
              <a:t>Turoš</a:t>
            </a:r>
            <a:r>
              <a:rPr lang="hr-HR" dirty="0" smtClean="0"/>
              <a:t>, Čvarci   -    -   10 g</a:t>
            </a:r>
          </a:p>
          <a:p>
            <a:pPr>
              <a:buNone/>
            </a:pPr>
            <a:r>
              <a:rPr lang="hr-HR" dirty="0" smtClean="0"/>
              <a:t>Luk, rajčica    -    -    10 g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2400" b="1" dirty="0" smtClean="0"/>
              <a:t>Način pripreme:</a:t>
            </a:r>
          </a:p>
          <a:p>
            <a:pPr>
              <a:buNone/>
            </a:pPr>
            <a:r>
              <a:rPr lang="hr-HR" sz="2400" dirty="0" smtClean="0"/>
              <a:t>Namirnice narežemo , oblikujemo i napunimo košarice od lisnatog tijesta.</a:t>
            </a:r>
            <a:endParaRPr lang="hr-HR" sz="2400" dirty="0"/>
          </a:p>
        </p:txBody>
      </p:sp>
      <p:pic>
        <p:nvPicPr>
          <p:cNvPr id="1026" name="Picture 2" descr="C:\Users\ssprelog545\Desktop\09_30_Jela_tiblica\DSC_9422.JPG"/>
          <p:cNvPicPr>
            <a:picLocks noChangeAspect="1" noChangeArrowheads="1"/>
          </p:cNvPicPr>
          <p:nvPr/>
        </p:nvPicPr>
        <p:blipFill>
          <a:blip r:embed="rId2" cstate="print"/>
          <a:srcRect l="26249" t="8592" r="28100" b="26107"/>
          <a:stretch>
            <a:fillRect/>
          </a:stretch>
        </p:blipFill>
        <p:spPr bwMode="auto">
          <a:xfrm>
            <a:off x="56366" y="1928802"/>
            <a:ext cx="4587072" cy="4357718"/>
          </a:xfrm>
          <a:prstGeom prst="ellipse">
            <a:avLst/>
          </a:prstGeom>
          <a:noFill/>
        </p:spPr>
      </p:pic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6572264" y="5429264"/>
          <a:ext cx="235745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531802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THK</a:t>
                      </a:r>
                    </a:p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Maja  Martinčević</a:t>
                      </a:r>
                      <a:endParaRPr lang="hr-HR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prelog545\Desktop\09_30_Jela_tiblica\DSC_9433.JPG"/>
          <p:cNvPicPr>
            <a:picLocks noChangeAspect="1" noChangeArrowheads="1"/>
          </p:cNvPicPr>
          <p:nvPr/>
        </p:nvPicPr>
        <p:blipFill>
          <a:blip r:embed="rId2" cstate="print"/>
          <a:srcRect l="17907" t="9615" r="13447" b="9615"/>
          <a:stretch>
            <a:fillRect/>
          </a:stretch>
        </p:blipFill>
        <p:spPr bwMode="auto">
          <a:xfrm>
            <a:off x="357158" y="1643050"/>
            <a:ext cx="3677356" cy="3643338"/>
          </a:xfrm>
          <a:prstGeom prst="ellipse">
            <a:avLst/>
          </a:prstGeom>
          <a:noFill/>
        </p:spPr>
      </p:pic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214282" y="214290"/>
          <a:ext cx="3643338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785818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tx1"/>
                          </a:solidFill>
                        </a:rPr>
                        <a:t>PROLJETNA</a:t>
                      </a:r>
                      <a:r>
                        <a:rPr lang="hr-HR" sz="2400" baseline="0" dirty="0" smtClean="0">
                          <a:solidFill>
                            <a:schemeClr val="tx1"/>
                          </a:solidFill>
                        </a:rPr>
                        <a:t> KOŠARICA</a:t>
                      </a:r>
                      <a:endParaRPr lang="hr-H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357686" y="285728"/>
          <a:ext cx="457203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</a:tblGrid>
              <a:tr h="6357982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SASTOJCI:</a:t>
                      </a:r>
                    </a:p>
                    <a:p>
                      <a:endParaRPr lang="hr-H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Krumpir   -    -     200 g</a:t>
                      </a:r>
                    </a:p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Kopriva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   -     -      50 g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Piletina    -     -     100 g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Brašno   -     -    -   100 g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Jaja  -    -    -    -       1 kom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Svježi sir   -    -    -   20 g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Vrhnje   -    -    -    -  2 cl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Svježa crvena i zelena paprika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Sol, papar</a:t>
                      </a:r>
                    </a:p>
                    <a:p>
                      <a:endParaRPr lang="hr-H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hr-H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b="1" baseline="0" dirty="0" smtClean="0">
                          <a:solidFill>
                            <a:schemeClr val="tx1"/>
                          </a:solidFill>
                        </a:rPr>
                        <a:t>Postupak pripreme:</a:t>
                      </a:r>
                    </a:p>
                    <a:p>
                      <a:endParaRPr lang="hr-H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Kuhani krumpir naribamo, dodamo blanširane nasjeckane koprive, brašno, jaja i sol. Zamijesimo trgance, složimo i kuhamo  10 min.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Ohladimo, dodamo svježi sir, vrhnje, papriku i piletinu. 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Promiješamo i punimo košarice.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071538" y="5429264"/>
          <a:ext cx="22860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</a:tblGrid>
              <a:tr h="531802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THK</a:t>
                      </a:r>
                    </a:p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Maja  Martinčević</a:t>
                      </a:r>
                      <a:endParaRPr lang="hr-HR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sz="quarter" idx="14"/>
          </p:nvPr>
        </p:nvGraphicFramePr>
        <p:xfrm>
          <a:off x="214282" y="428604"/>
          <a:ext cx="442915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</a:tblGrid>
              <a:tr h="785818"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Kukuruzne </a:t>
                      </a:r>
                      <a:r>
                        <a:rPr lang="hr-HR" sz="2800" b="1" dirty="0" err="1" smtClean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Roladice</a:t>
                      </a:r>
                      <a:endParaRPr lang="hr-HR" sz="2800" b="1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ssprelog545\Desktop\09_30_Jela_tiblica\DSC_9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71966" cy="3957287"/>
          </a:xfrm>
          <a:prstGeom prst="rect">
            <a:avLst/>
          </a:prstGeom>
          <a:noFill/>
        </p:spPr>
      </p:pic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714876" y="285728"/>
          <a:ext cx="4214842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621510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Sastojci:</a:t>
                      </a:r>
                    </a:p>
                    <a:p>
                      <a:endParaRPr lang="hr-H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Svinjski but   -    -   -    -    300 g</a:t>
                      </a:r>
                    </a:p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 jaje      -     -     -      -         1 kom </a:t>
                      </a:r>
                    </a:p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Kiseli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krastavci   -    -    -      5 g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Gljive     -    -    -    -    -       5 g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Mrkva    -    -    -    -    -        5 g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Kiselo vrhnje    -    -      -      3 cl</a:t>
                      </a:r>
                    </a:p>
                    <a:p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Sol, papar, ljuta paprika  -    </a:t>
                      </a:r>
                    </a:p>
                    <a:p>
                      <a:endParaRPr lang="hr-H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Postupak rada:</a:t>
                      </a:r>
                    </a:p>
                    <a:p>
                      <a:endParaRPr lang="hr-H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Svinjski file istanjimo,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posolimo napunimo s nadjevom od mesa, krastavci,gljive i začina. Premažemo i </a:t>
                      </a:r>
                      <a:r>
                        <a:rPr lang="hr-HR" b="0" baseline="0" dirty="0" err="1" smtClean="0">
                          <a:solidFill>
                            <a:schemeClr val="tx1"/>
                          </a:solidFill>
                        </a:rPr>
                        <a:t>zarolamo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b="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pečemo i stavimo na podlogu od kukuruzne </a:t>
                      </a:r>
                      <a:r>
                        <a:rPr lang="hr-HR" b="0" baseline="0" dirty="0" err="1" smtClean="0">
                          <a:solidFill>
                            <a:schemeClr val="tx1"/>
                          </a:solidFill>
                        </a:rPr>
                        <a:t>zlevanke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koju premažemo sa kosanom masti i svježim sirom.</a:t>
                      </a:r>
                    </a:p>
                    <a:p>
                      <a:endParaRPr lang="hr-H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hr-H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1142976" y="5500702"/>
          <a:ext cx="235745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531802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THK</a:t>
                      </a:r>
                    </a:p>
                    <a:p>
                      <a:r>
                        <a:rPr lang="hr-HR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Maja  Martinčević</a:t>
                      </a:r>
                      <a:endParaRPr lang="hr-HR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3131840" cy="2880320"/>
          </a:xfrm>
        </p:spPr>
        <p:txBody>
          <a:bodyPr/>
          <a:lstStyle/>
          <a:p>
            <a:pPr>
              <a:buNone/>
            </a:pPr>
            <a:r>
              <a:rPr lang="hr-HR" sz="3600" dirty="0" smtClean="0"/>
              <a:t>M</a:t>
            </a:r>
            <a:r>
              <a:rPr lang="hr-HR" sz="3600" dirty="0" smtClean="0">
                <a:latin typeface="Algerian" pitchFamily="82" charset="0"/>
              </a:rPr>
              <a:t>EĐIMURSKA </a:t>
            </a:r>
            <a:br>
              <a:rPr lang="hr-HR" sz="3600" dirty="0" smtClean="0">
                <a:latin typeface="Algerian" pitchFamily="82" charset="0"/>
              </a:rPr>
            </a:br>
            <a:r>
              <a:rPr lang="hr-HR" sz="3600" dirty="0" smtClean="0">
                <a:latin typeface="Algerian" pitchFamily="82" charset="0"/>
              </a:rPr>
              <a:t/>
            </a:r>
            <a:br>
              <a:rPr lang="hr-HR" sz="3600" dirty="0" smtClean="0">
                <a:latin typeface="Algerian" pitchFamily="82" charset="0"/>
              </a:rPr>
            </a:br>
            <a:r>
              <a:rPr lang="hr-HR" sz="3600" dirty="0" smtClean="0">
                <a:latin typeface="Algerian" pitchFamily="82" charset="0"/>
              </a:rPr>
              <a:t>GIBANICA</a:t>
            </a:r>
            <a:endParaRPr lang="hr-HR" sz="3600" dirty="0">
              <a:latin typeface="Algerian" pitchFamily="82" charset="0"/>
            </a:endParaRPr>
          </a:p>
        </p:txBody>
      </p:sp>
      <p:pic>
        <p:nvPicPr>
          <p:cNvPr id="6" name="Picture 5" descr="IMG_6277"/>
          <p:cNvPicPr/>
          <p:nvPr/>
        </p:nvPicPr>
        <p:blipFill>
          <a:blip r:embed="rId2" cstate="print"/>
          <a:srcRect l="19584" t="16173" r="16967" b="14970"/>
          <a:stretch>
            <a:fillRect/>
          </a:stretch>
        </p:blipFill>
        <p:spPr bwMode="auto">
          <a:xfrm>
            <a:off x="179512" y="3501008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</p:nvPr>
        </p:nvGraphicFramePr>
        <p:xfrm>
          <a:off x="3203848" y="332657"/>
          <a:ext cx="5760640" cy="6291260"/>
        </p:xfrm>
        <a:graphic>
          <a:graphicData uri="http://schemas.openxmlformats.org/drawingml/2006/table">
            <a:tbl>
              <a:tblPr/>
              <a:tblGrid>
                <a:gridCol w="2880320"/>
                <a:gridCol w="2880320"/>
              </a:tblGrid>
              <a:tr h="195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r-HR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Arial"/>
                          <a:ea typeface="Times New Roman"/>
                          <a:cs typeface="Times New Roman"/>
                        </a:rPr>
                        <a:t>NAMIRNICE ZA TIJESTO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Brašno oštro		 1  kg          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Jaja 			   2 kom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Sol			  10 g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Maslac		150 g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Vrhnje			   2 dl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Mlaka voda po potrebi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b="1" dirty="0">
                          <a:latin typeface="Arial"/>
                          <a:ea typeface="Times New Roman"/>
                          <a:cs typeface="Times New Roman"/>
                        </a:rPr>
                        <a:t>PRIPREMA TIJESTA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Arial"/>
                          <a:ea typeface="Times New Roman"/>
                          <a:cs typeface="Times New Roman"/>
                        </a:rPr>
                        <a:t>Zamijesite tijesto kao za savijaču. </a:t>
                      </a:r>
                      <a:r>
                        <a:rPr lang="hr-HR" sz="1200" dirty="0" smtClean="0">
                          <a:latin typeface="Arial"/>
                          <a:ea typeface="Times New Roman"/>
                          <a:cs typeface="Times New Roman"/>
                        </a:rPr>
                        <a:t>Razvaljajte</a:t>
                      </a:r>
                      <a:r>
                        <a:rPr lang="hr-HR" sz="12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200" dirty="0" smtClean="0">
                          <a:latin typeface="Arial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hr-HR" sz="1200" dirty="0">
                          <a:latin typeface="Arial"/>
                          <a:ea typeface="Times New Roman"/>
                          <a:cs typeface="Times New Roman"/>
                        </a:rPr>
                        <a:t>razvucite u tanke mlince tako da dobijete oko 20 komada veličine tepsije. Dok se tijesto suši napravite četiri nadjeva:</a:t>
                      </a: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PRVI NADJEV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MAK               200 g,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MLIJEKO          20 cl,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GROŽĐICE      100 g,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ŠEĆER              50 g,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VANILIN ŠEĆER ½  pak.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Sastojke prelijte kipućim mlijekom,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promiješajte i ostavite </a:t>
                      </a: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da se ohlade.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DRUGI NADJEV</a:t>
                      </a:r>
                      <a:endParaRPr lang="hr-HR" sz="1000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SIR           500 g,                                                   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JAJA            3 kom.,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SOL             5 g,    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MASLAC     50 g,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ŠEĆER      100 g.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Razmutite  jaja i pomiješajte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sa sirom, šećerom, maslacem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te malo soli.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TREĆI NADJEV</a:t>
                      </a:r>
                      <a:endParaRPr lang="hr-HR" sz="1000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ORASI      200 g,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 ŠEĆER     100 g.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Mljevene orahe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pomiješamo sa šećerom.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000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ČETVRTI NADJEV</a:t>
                      </a:r>
                      <a:endParaRPr lang="hr-HR" sz="1000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RIBANE JABUKE   700 g,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ŠEĆER                  100 g,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 dirty="0">
                          <a:latin typeface="Arial"/>
                          <a:ea typeface="Times New Roman"/>
                          <a:cs typeface="Times New Roman"/>
                        </a:rPr>
                        <a:t>   CIMET                     ½ pak. </a:t>
                      </a:r>
                      <a:endParaRPr lang="hr-H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Jabuke naribamo, pomiješamo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Arial"/>
                          <a:ea typeface="Times New Roman"/>
                          <a:cs typeface="Times New Roman"/>
                        </a:rPr>
                        <a:t>sa šećerom i cimetom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955" marR="29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4624"/>
            <a:ext cx="2952329" cy="1143000"/>
          </a:xfrm>
        </p:spPr>
        <p:txBody>
          <a:bodyPr/>
          <a:lstStyle/>
          <a:p>
            <a:r>
              <a:rPr lang="hr-HR" sz="5400" dirty="0" smtClean="0">
                <a:latin typeface="Algerian" pitchFamily="82" charset="0"/>
              </a:rPr>
              <a:t>TREPA</a:t>
            </a:r>
            <a:endParaRPr lang="hr-HR" sz="5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3456384" cy="2808312"/>
          </a:xfrm>
        </p:spPr>
        <p:txBody>
          <a:bodyPr>
            <a:normAutofit/>
          </a:bodyPr>
          <a:lstStyle/>
          <a:p>
            <a:r>
              <a:rPr lang="hr-HR" sz="1400" b="1" i="1" dirty="0" smtClean="0"/>
              <a:t>Sastojci za deset obroka:</a:t>
            </a:r>
            <a:endParaRPr lang="hr-HR" sz="1400" dirty="0" smtClean="0"/>
          </a:p>
          <a:p>
            <a:r>
              <a:rPr lang="hr-HR" sz="1400" dirty="0" smtClean="0"/>
              <a:t> </a:t>
            </a:r>
            <a:endParaRPr lang="hr-HR" sz="1600" b="1" dirty="0" smtClean="0"/>
          </a:p>
          <a:p>
            <a:r>
              <a:rPr lang="hr-HR" sz="1600" b="1" dirty="0" smtClean="0"/>
              <a:t>Kukuruzno brašno        300 g</a:t>
            </a:r>
          </a:p>
          <a:p>
            <a:r>
              <a:rPr lang="hr-HR" sz="1600" b="1" dirty="0" smtClean="0"/>
              <a:t>Kiselo vrhnje	            50 cl</a:t>
            </a:r>
          </a:p>
          <a:p>
            <a:r>
              <a:rPr lang="hr-HR" sz="1600" b="1" dirty="0" smtClean="0"/>
              <a:t>Kosana mast	            50 g</a:t>
            </a:r>
          </a:p>
          <a:p>
            <a:r>
              <a:rPr lang="hr-HR" sz="1600" b="1" dirty="0" smtClean="0"/>
              <a:t>Šećer		          200 g.</a:t>
            </a:r>
          </a:p>
          <a:p>
            <a:r>
              <a:rPr lang="hr-HR" sz="1600" b="1" dirty="0" smtClean="0"/>
              <a:t>Cimet		            10 g</a:t>
            </a:r>
          </a:p>
          <a:p>
            <a:r>
              <a:rPr lang="hr-HR" sz="1600" b="1" dirty="0" smtClean="0"/>
              <a:t>Jabuke	                       2000 g</a:t>
            </a:r>
            <a:endParaRPr lang="hr-HR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44016" y="3933056"/>
            <a:ext cx="8820472" cy="2852936"/>
          </a:xfrm>
        </p:spPr>
        <p:txBody>
          <a:bodyPr>
            <a:normAutofit fontScale="92500" lnSpcReduction="10000"/>
          </a:bodyPr>
          <a:lstStyle/>
          <a:p>
            <a:r>
              <a:rPr lang="hr-HR" b="1" i="1" dirty="0" smtClean="0"/>
              <a:t>Postupak:</a:t>
            </a:r>
            <a:endParaRPr lang="hr-HR" dirty="0" smtClean="0"/>
          </a:p>
          <a:p>
            <a:r>
              <a:rPr lang="hr-HR" dirty="0" smtClean="0"/>
              <a:t>Očišćene jabuke naribamo, dodamo šećer i cimet  te dobro promiješamo. Dno tepsije premažemo kosanom mašću i ravnomjerno posipamo polovicom količine kukuruznog brašna. Zatim, na to sve jednakomjerno stavimo naribane jabuke. Na smjesu jabuka posipamo drugi dio kukuruznog brašna te zalijemo kiselim vrhnjem. Pečemo u dobro zagrijanoj pećnici oko 35 minuta. Pečeni kolač posipamo kristalnim šećerom (može i mljevenim), narežemo na kockice ili trokute i poslužujemo kao desert.</a:t>
            </a:r>
          </a:p>
          <a:p>
            <a:endParaRPr lang="hr-HR" dirty="0"/>
          </a:p>
        </p:txBody>
      </p:sp>
      <p:pic>
        <p:nvPicPr>
          <p:cNvPr id="5" name="Picture 4" descr="iz rajnglica naših baka 024"/>
          <p:cNvPicPr/>
          <p:nvPr/>
        </p:nvPicPr>
        <p:blipFill>
          <a:blip r:embed="rId2" cstate="print"/>
          <a:srcRect l="11449" t="2283" r="10316" b="10945"/>
          <a:stretch>
            <a:fillRect/>
          </a:stretch>
        </p:blipFill>
        <p:spPr bwMode="auto">
          <a:xfrm>
            <a:off x="4860032" y="1052736"/>
            <a:ext cx="3672408" cy="30963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714875" cy="785813"/>
          </a:xfrm>
        </p:spPr>
        <p:txBody>
          <a:bodyPr/>
          <a:lstStyle/>
          <a:p>
            <a:r>
              <a:rPr lang="hr-HR" sz="3600" smtClean="0">
                <a:latin typeface="Algerian" pitchFamily="82" charset="0"/>
              </a:rPr>
              <a:t>Pušipel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42938"/>
            <a:ext cx="1614488" cy="5483225"/>
          </a:xfrm>
        </p:spPr>
        <p:txBody>
          <a:bodyPr>
            <a:normAutofit/>
          </a:bodyPr>
          <a:lstStyle/>
          <a:p>
            <a:endParaRPr lang="sr-Latn-CS" smtClean="0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2464817" y="1214438"/>
            <a:ext cx="6643687" cy="542925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2007 – sorta </a:t>
            </a:r>
            <a:r>
              <a:rPr lang="hr-HR" sz="1800" b="1" dirty="0" smtClean="0"/>
              <a:t>“Moslavac” </a:t>
            </a:r>
            <a:r>
              <a:rPr lang="hr-HR" sz="1800" dirty="0" smtClean="0"/>
              <a:t>- - preimenovana u “</a:t>
            </a:r>
            <a:r>
              <a:rPr lang="hr-HR" sz="1800" b="1" dirty="0" err="1" smtClean="0"/>
              <a:t>Pušipel</a:t>
            </a:r>
            <a:r>
              <a:rPr lang="hr-HR" sz="1800" b="1" dirty="0" smtClean="0"/>
              <a:t>”</a:t>
            </a:r>
          </a:p>
          <a:p>
            <a:r>
              <a:rPr lang="hr-HR" sz="1800" b="1" dirty="0" smtClean="0"/>
              <a:t>Jedina važna autohtona hrvatska sorta u Međimurju</a:t>
            </a:r>
          </a:p>
          <a:p>
            <a:r>
              <a:rPr lang="hr-HR" sz="1800" dirty="0" smtClean="0"/>
              <a:t>Aroma nije osobito bogata</a:t>
            </a:r>
          </a:p>
          <a:p>
            <a:r>
              <a:rPr lang="hr-HR" sz="1800" dirty="0" smtClean="0"/>
              <a:t>Od svih sorta daje najbolje rezultate</a:t>
            </a:r>
          </a:p>
          <a:p>
            <a:pPr>
              <a:buFontTx/>
              <a:buNone/>
            </a:pPr>
            <a:r>
              <a:rPr lang="hr-HR" sz="1800" dirty="0" smtClean="0"/>
              <a:t>- SVOJSTVA </a:t>
            </a:r>
            <a:r>
              <a:rPr lang="hr-HR" sz="1800" b="1" dirty="0" smtClean="0"/>
              <a:t>– niži sladori – više kiseline</a:t>
            </a:r>
          </a:p>
          <a:p>
            <a:pPr>
              <a:buFontTx/>
              <a:buNone/>
            </a:pPr>
            <a:r>
              <a:rPr lang="hr-HR" sz="1800" b="1" dirty="0" smtClean="0"/>
              <a:t>  </a:t>
            </a:r>
            <a:r>
              <a:rPr lang="hr-HR" sz="1800" dirty="0" smtClean="0"/>
              <a:t>-</a:t>
            </a:r>
            <a:r>
              <a:rPr lang="hr-HR" sz="1800" b="1" dirty="0" smtClean="0"/>
              <a:t> </a:t>
            </a:r>
            <a:r>
              <a:rPr lang="hr-HR" sz="1800" dirty="0" smtClean="0"/>
              <a:t>dužim odležavanjem izgradi specifičan i vrlo cijenjen aromatski profil u kojem dominira sklop              sekundarnih aroma  -   (</a:t>
            </a:r>
            <a:r>
              <a:rPr lang="hr-HR" sz="1800" b="1" dirty="0" smtClean="0"/>
              <a:t>najbolja svjetska aroma</a:t>
            </a:r>
            <a:r>
              <a:rPr lang="hr-HR" sz="1800" dirty="0" smtClean="0"/>
              <a:t>)</a:t>
            </a:r>
          </a:p>
          <a:p>
            <a:pPr>
              <a:buFontTx/>
              <a:buNone/>
            </a:pPr>
            <a:r>
              <a:rPr lang="hr-HR" sz="1600" dirty="0" smtClean="0"/>
              <a:t>  </a:t>
            </a:r>
            <a:r>
              <a:rPr lang="hr-HR" sz="1600" b="1" dirty="0" smtClean="0"/>
              <a:t>DVA STILA</a:t>
            </a:r>
          </a:p>
          <a:p>
            <a:pPr>
              <a:buFontTx/>
              <a:buNone/>
            </a:pPr>
            <a:r>
              <a:rPr lang="hr-HR" sz="1600" dirty="0" smtClean="0"/>
              <a:t>  1.  </a:t>
            </a:r>
            <a:r>
              <a:rPr lang="hr-HR" sz="1400" b="1" dirty="0" smtClean="0"/>
              <a:t>LAGANO PITKO VINO </a:t>
            </a:r>
            <a:r>
              <a:rPr lang="hr-HR" sz="1200" b="1" dirty="0" smtClean="0"/>
              <a:t>–  ŽIVAHNOG KARAKTERA  –  I  VOĆNIH AROMA</a:t>
            </a:r>
          </a:p>
          <a:p>
            <a:pPr>
              <a:buFontTx/>
              <a:buNone/>
            </a:pPr>
            <a:r>
              <a:rPr lang="hr-HR" sz="1200" dirty="0" smtClean="0"/>
              <a:t>         - </a:t>
            </a:r>
            <a:r>
              <a:rPr lang="hr-HR" sz="1400" dirty="0" smtClean="0"/>
              <a:t>Fantastično se slaže s različitim Međimurskim jelima u svim  prilikama</a:t>
            </a:r>
          </a:p>
          <a:p>
            <a:pPr>
              <a:buFontTx/>
              <a:buNone/>
            </a:pPr>
            <a:r>
              <a:rPr lang="hr-HR" sz="1400" dirty="0" smtClean="0"/>
              <a:t>  2.   </a:t>
            </a:r>
            <a:r>
              <a:rPr lang="hr-HR" sz="1400" b="1" dirty="0" smtClean="0"/>
              <a:t>VISOKI PREDIKATI   </a:t>
            </a:r>
            <a:r>
              <a:rPr lang="hr-HR" sz="1200" b="1" dirty="0" smtClean="0"/>
              <a:t>–  KASNE   I   LEDENE BERBE</a:t>
            </a:r>
          </a:p>
          <a:p>
            <a:pPr>
              <a:buFontTx/>
              <a:buNone/>
            </a:pPr>
            <a:r>
              <a:rPr lang="hr-HR" sz="1200" b="1" dirty="0" smtClean="0"/>
              <a:t>         </a:t>
            </a:r>
            <a:r>
              <a:rPr lang="hr-HR" sz="1400" b="1" dirty="0" smtClean="0"/>
              <a:t>- visoko koncentrirani sladori imaju kontrast u jednako   </a:t>
            </a:r>
          </a:p>
          <a:p>
            <a:pPr>
              <a:buFontTx/>
              <a:buNone/>
            </a:pPr>
            <a:r>
              <a:rPr lang="hr-HR" sz="1400" b="1" dirty="0" smtClean="0"/>
              <a:t>          koncentriranim kiselinama  -  a to se posebno cijeni</a:t>
            </a:r>
          </a:p>
          <a:p>
            <a:pPr>
              <a:buFontTx/>
              <a:buNone/>
            </a:pPr>
            <a:r>
              <a:rPr lang="hr-HR" sz="1600" b="1" dirty="0" smtClean="0"/>
              <a:t>      </a:t>
            </a:r>
            <a:r>
              <a:rPr lang="hr-HR" sz="1800" b="1" dirty="0" smtClean="0"/>
              <a:t>Međimurskim vinarima smiješi se prilika da postanu   </a:t>
            </a:r>
          </a:p>
          <a:p>
            <a:pPr>
              <a:buFontTx/>
              <a:buNone/>
            </a:pPr>
            <a:r>
              <a:rPr lang="hr-HR" sz="1800" b="1" dirty="0" smtClean="0"/>
              <a:t>      kreatori jednog od najkvalitetnijih vina.</a:t>
            </a:r>
          </a:p>
        </p:txBody>
      </p:sp>
      <p:pic>
        <p:nvPicPr>
          <p:cNvPr id="31749" name="Picture 5" descr="C:\Documents and Settings\Bajsic\Desktop\KRK-catering\VINA\P101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198016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700</TotalTime>
  <Words>934</Words>
  <Application>Microsoft Office PowerPoint</Application>
  <PresentationFormat>Prikaz na zaslonu (4:3)</PresentationFormat>
  <Paragraphs>198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Mlazno strujanje</vt:lpstr>
      <vt:lpstr>Slajd 1</vt:lpstr>
      <vt:lpstr>Slajd 2</vt:lpstr>
      <vt:lpstr>MEĐIMURSKA KOŠARICA</vt:lpstr>
      <vt:lpstr>Međimurska košarica</vt:lpstr>
      <vt:lpstr>Slajd 5</vt:lpstr>
      <vt:lpstr>Slajd 6</vt:lpstr>
      <vt:lpstr>MEĐIMURSKA   GIBANICA</vt:lpstr>
      <vt:lpstr>TREPA</vt:lpstr>
      <vt:lpstr>Pušipel</vt:lpstr>
      <vt:lpstr>Slajd 10</vt:lpstr>
      <vt:lpstr>Slajd 11</vt:lpstr>
      <vt:lpstr>MEĐIMURSKA VINA</vt:lpstr>
      <vt:lpstr>SREDNJA ŠKOLA PRELOG</vt:lpstr>
      <vt:lpstr>Slajd 14</vt:lpstr>
      <vt:lpstr>Slajd 15</vt:lpstr>
      <vt:lpstr>Slajd 16</vt:lpstr>
      <vt:lpstr>m</vt:lpstr>
      <vt:lpstr>ZA KRAJ, UZ BOGAT GASTRONOMSKI PROGRAM , ISPRATILI SU NAS “ULIČNI SVIRAČI”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Aronia cup</dc:title>
  <dc:creator>Slavko</dc:creator>
  <cp:lastModifiedBy>korisnik7</cp:lastModifiedBy>
  <cp:revision>43</cp:revision>
  <dcterms:created xsi:type="dcterms:W3CDTF">2014-03-02T15:00:01Z</dcterms:created>
  <dcterms:modified xsi:type="dcterms:W3CDTF">2015-10-25T18:27:46Z</dcterms:modified>
</cp:coreProperties>
</file>